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61" r:id="rId2"/>
  </p:sldIdLst>
  <p:sldSz cx="21383625" cy="30275213"/>
  <p:notesSz cx="6858000" cy="9144000"/>
  <p:embeddedFontLst>
    <p:embeddedFont>
      <p:font typeface="Calibri Light" panose="020F0302020204030204" pitchFamily="34" charset="0"/>
      <p:regular r:id="rId3"/>
      <p:italic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Arial Black" panose="020B0A04020102020204" pitchFamily="34" charset="0"/>
      <p:bold r:id="rId11"/>
    </p:embeddedFont>
    <p:embeddedFont>
      <p:font typeface="Franklin Gothic Demi" panose="020B0703020102020204" pitchFamily="34" charset="0"/>
      <p:regular r:id="rId12"/>
      <p:italic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651" userDrawn="1">
          <p15:clr>
            <a:srgbClr val="A4A3A4"/>
          </p15:clr>
        </p15:guide>
        <p15:guide id="2" pos="6735" userDrawn="1">
          <p15:clr>
            <a:srgbClr val="A4A3A4"/>
          </p15:clr>
        </p15:guide>
        <p15:guide id="3" orient="horz" pos="1452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A43E"/>
    <a:srgbClr val="A3C16B"/>
    <a:srgbClr val="F08213"/>
    <a:srgbClr val="FFFFFF"/>
    <a:srgbClr val="ED7D31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840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2034" y="-984"/>
      </p:cViewPr>
      <p:guideLst>
        <p:guide orient="horz" pos="8651"/>
        <p:guide pos="6735"/>
        <p:guide orient="horz" pos="1452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viewProps" Target="viewProp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216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6346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526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763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835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6915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011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116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523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796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04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68C2B-BE6A-4123-B1EB-3B148078ED94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A5EE4-1B2F-4824-B0C8-6C1DBF8DD7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527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1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1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1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1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12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3.jpg"/><Relationship Id="rId9" Type="http://schemas.openxmlformats.org/officeDocument/2006/relationships/image" Target="../media/image8.sv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그룹 107"/>
          <p:cNvGrpSpPr/>
          <p:nvPr/>
        </p:nvGrpSpPr>
        <p:grpSpPr>
          <a:xfrm>
            <a:off x="-2564" y="22630321"/>
            <a:ext cx="21383625" cy="950925"/>
            <a:chOff x="-1" y="13258000"/>
            <a:chExt cx="21383625" cy="950925"/>
          </a:xfrm>
        </p:grpSpPr>
        <p:pic>
          <p:nvPicPr>
            <p:cNvPr id="109" name="그림 10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13258000"/>
              <a:ext cx="21383625" cy="950925"/>
            </a:xfrm>
            <a:prstGeom prst="rect">
              <a:avLst/>
            </a:prstGeom>
          </p:spPr>
        </p:pic>
        <p:sp>
          <p:nvSpPr>
            <p:cNvPr id="110" name="TextBox 109"/>
            <p:cNvSpPr txBox="1"/>
            <p:nvPr/>
          </p:nvSpPr>
          <p:spPr>
            <a:xfrm>
              <a:off x="8636086" y="13439706"/>
              <a:ext cx="406393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smtClean="0">
                  <a:solidFill>
                    <a:schemeClr val="bg1"/>
                  </a:solidFill>
                </a:rPr>
                <a:t>모의시험 플랫폼 </a:t>
              </a:r>
              <a:r>
                <a:rPr lang="ko-KR" altLang="en-US" sz="3200" b="1" smtClean="0">
                  <a:solidFill>
                    <a:schemeClr val="bg1"/>
                  </a:solidFill>
                </a:rPr>
                <a:t>구현</a:t>
              </a:r>
              <a:endParaRPr lang="ko-KR" altLang="en-US" sz="3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5" name="그룹 104"/>
          <p:cNvGrpSpPr/>
          <p:nvPr/>
        </p:nvGrpSpPr>
        <p:grpSpPr>
          <a:xfrm>
            <a:off x="11008" y="8567973"/>
            <a:ext cx="21383625" cy="950925"/>
            <a:chOff x="-1" y="13258000"/>
            <a:chExt cx="21383625" cy="950925"/>
          </a:xfrm>
        </p:grpSpPr>
        <p:pic>
          <p:nvPicPr>
            <p:cNvPr id="106" name="그림 10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" y="13258000"/>
              <a:ext cx="21383625" cy="950925"/>
            </a:xfrm>
            <a:prstGeom prst="rect">
              <a:avLst/>
            </a:prstGeom>
          </p:spPr>
        </p:pic>
        <p:sp>
          <p:nvSpPr>
            <p:cNvPr id="107" name="TextBox 106"/>
            <p:cNvSpPr txBox="1"/>
            <p:nvPr/>
          </p:nvSpPr>
          <p:spPr>
            <a:xfrm>
              <a:off x="9855286" y="13439706"/>
              <a:ext cx="1919115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200" b="1" smtClean="0">
                  <a:solidFill>
                    <a:schemeClr val="bg1"/>
                  </a:solidFill>
                </a:rPr>
                <a:t>연구 내용</a:t>
              </a:r>
              <a:endParaRPr lang="ko-KR" altLang="en-US" sz="32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1383625" cy="616272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099300" y="42545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smtClean="0"/>
              <a:t>훈민정컴</a:t>
            </a:r>
            <a:endParaRPr lang="ko-KR" altLang="en-US" sz="2000" b="1" spc="-150" dirty="0"/>
          </a:p>
        </p:txBody>
      </p:sp>
      <p:sp>
        <p:nvSpPr>
          <p:cNvPr id="23" name="TextBox 22"/>
          <p:cNvSpPr txBox="1"/>
          <p:nvPr/>
        </p:nvSpPr>
        <p:spPr>
          <a:xfrm>
            <a:off x="18275300" y="4254500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mtClean="0"/>
              <a:t>조준수</a:t>
            </a:r>
            <a:endParaRPr lang="ko-KR" altLang="en-US" sz="20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0909300" y="4254500"/>
            <a:ext cx="27398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mtClean="0"/>
              <a:t>신병근</a:t>
            </a:r>
            <a:r>
              <a:rPr lang="en-US" altLang="ko-KR" sz="2000" b="1" smtClean="0"/>
              <a:t>, </a:t>
            </a:r>
            <a:r>
              <a:rPr lang="ko-KR" altLang="en-US" sz="2000" b="1" smtClean="0"/>
              <a:t>김범수</a:t>
            </a:r>
            <a:r>
              <a:rPr lang="en-US" altLang="ko-KR" sz="2000" b="1" smtClean="0"/>
              <a:t>, </a:t>
            </a:r>
            <a:r>
              <a:rPr lang="ko-KR" altLang="en-US" sz="2000" b="1" smtClean="0"/>
              <a:t>허진영</a:t>
            </a:r>
            <a:endParaRPr lang="ko-KR" altLang="en-US" sz="2000" b="1" dirty="0"/>
          </a:p>
        </p:txBody>
      </p:sp>
      <p:sp>
        <p:nvSpPr>
          <p:cNvPr id="25" name="TextBox 24"/>
          <p:cNvSpPr txBox="1"/>
          <p:nvPr/>
        </p:nvSpPr>
        <p:spPr>
          <a:xfrm>
            <a:off x="4959351" y="1471570"/>
            <a:ext cx="14452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생성</a:t>
            </a:r>
            <a:r>
              <a:rPr lang="en-US" altLang="ko-KR" sz="6000"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AI</a:t>
            </a:r>
            <a:r>
              <a:rPr lang="ko-KR" altLang="en-US" sz="6000"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기반 </a:t>
            </a:r>
            <a:r>
              <a:rPr lang="en-US" altLang="ko-KR" sz="6000"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TOPIK </a:t>
            </a:r>
            <a:r>
              <a:rPr lang="ko-KR" altLang="en-US" sz="6000"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문제 자동생성  </a:t>
            </a:r>
          </a:p>
          <a:p>
            <a:r>
              <a:rPr lang="ko-KR" altLang="en-US" sz="6000"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및 모의학습 </a:t>
            </a:r>
            <a:r>
              <a:rPr lang="en-US" altLang="ko-KR" sz="6000"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CBT </a:t>
            </a:r>
            <a:r>
              <a:rPr lang="ko-KR" altLang="en-US" sz="6000" b="1" spc="-15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플랫폼 구현</a:t>
            </a:r>
            <a:endParaRPr lang="ko-KR" altLang="en-US" sz="6000" b="1" spc="-15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786715" y="1022377"/>
            <a:ext cx="268214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6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" panose="020B0703020102020204" pitchFamily="34" charset="0"/>
                <a:ea typeface="+mj-ea"/>
              </a:rPr>
              <a:t>25</a:t>
            </a:r>
            <a:endParaRPr lang="ko-KR" altLang="en-US" sz="1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anklin Gothic Demi" panose="020B0703020102020204" pitchFamily="34" charset="0"/>
              <a:ea typeface="+mj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023727" y="5439554"/>
            <a:ext cx="33361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smtClean="0">
                <a:solidFill>
                  <a:schemeClr val="bg1"/>
                </a:solidFill>
              </a:rPr>
              <a:t>연구 동기 및 목표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0" y="28367267"/>
            <a:ext cx="21383625" cy="1907946"/>
            <a:chOff x="0" y="28367267"/>
            <a:chExt cx="21383625" cy="1907946"/>
          </a:xfrm>
        </p:grpSpPr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8367267"/>
              <a:ext cx="21383625" cy="190794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580574" y="28767317"/>
              <a:ext cx="1140056" cy="52322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>
                      <a:lumMod val="50000"/>
                    </a:schemeClr>
                  </a:solidFill>
                  <a:latin typeface="Arial Black" panose="020B0A04020102020204" pitchFamily="34" charset="0"/>
                </a:rPr>
                <a:t>2024</a:t>
              </a:r>
              <a:endParaRPr lang="ko-KR" altLang="en-US" sz="2800" dirty="0">
                <a:solidFill>
                  <a:schemeClr val="bg1">
                    <a:lumMod val="50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14268450" y="28651200"/>
            <a:ext cx="2800350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Rectangle: Rounded Corners 52">
            <a:extLst>
              <a:ext uri="{FF2B5EF4-FFF2-40B4-BE49-F238E27FC236}">
                <a16:creationId xmlns:a16="http://schemas.microsoft.com/office/drawing/2014/main" id="{D4C4C036-70F4-7CCB-C273-DBB11C1938D1}"/>
              </a:ext>
            </a:extLst>
          </p:cNvPr>
          <p:cNvSpPr/>
          <p:nvPr/>
        </p:nvSpPr>
        <p:spPr>
          <a:xfrm>
            <a:off x="888642" y="16822552"/>
            <a:ext cx="9636483" cy="567953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73" name="Rectangle: Rounded Corners 30">
            <a:extLst>
              <a:ext uri="{FF2B5EF4-FFF2-40B4-BE49-F238E27FC236}">
                <a16:creationId xmlns:a16="http://schemas.microsoft.com/office/drawing/2014/main" id="{B2D50CF2-39C3-6CF1-0711-2FBB07818AC2}"/>
              </a:ext>
            </a:extLst>
          </p:cNvPr>
          <p:cNvSpPr/>
          <p:nvPr/>
        </p:nvSpPr>
        <p:spPr>
          <a:xfrm>
            <a:off x="888642" y="6459253"/>
            <a:ext cx="9636483" cy="194572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 smtClean="0">
                <a:solidFill>
                  <a:schemeClr val="tx1"/>
                </a:solidFill>
              </a:rPr>
              <a:t>한국어 능력시험</a:t>
            </a:r>
            <a:r>
              <a:rPr lang="en-US" altLang="ko-KR" sz="2400" dirty="0">
                <a:solidFill>
                  <a:schemeClr val="tx1"/>
                </a:solidFill>
              </a:rPr>
              <a:t>(TOPIK) </a:t>
            </a:r>
            <a:r>
              <a:rPr lang="ko-KR" altLang="en-US" sz="2400" dirty="0">
                <a:solidFill>
                  <a:schemeClr val="tx1"/>
                </a:solidFill>
              </a:rPr>
              <a:t>응시자 수 증가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 dirty="0">
                <a:solidFill>
                  <a:schemeClr val="tx1"/>
                </a:solidFill>
              </a:rPr>
              <a:t>기존 종이 시험 및 수기 채점 방식의 한계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 dirty="0">
                <a:solidFill>
                  <a:schemeClr val="tx1"/>
                </a:solidFill>
              </a:rPr>
              <a:t>컴퓨터 기반 모의시험 플랫폼에 대한 필요성 증가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 dirty="0">
                <a:solidFill>
                  <a:schemeClr val="tx1"/>
                </a:solidFill>
              </a:rPr>
              <a:t>시험 준비를 위한 수험생의 경제적 부담 및 교육 자료 접근성 문제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4" name="Rectangle: Diagonal Corners Snipped 17">
            <a:extLst>
              <a:ext uri="{FF2B5EF4-FFF2-40B4-BE49-F238E27FC236}">
                <a16:creationId xmlns:a16="http://schemas.microsoft.com/office/drawing/2014/main" id="{0B4C88D9-B2BB-0407-92D6-A170A93740B1}"/>
              </a:ext>
            </a:extLst>
          </p:cNvPr>
          <p:cNvSpPr/>
          <p:nvPr/>
        </p:nvSpPr>
        <p:spPr>
          <a:xfrm>
            <a:off x="4328843" y="5903523"/>
            <a:ext cx="2756079" cy="734096"/>
          </a:xfrm>
          <a:prstGeom prst="snip2DiagRect">
            <a:avLst>
              <a:gd name="adj1" fmla="val 0"/>
              <a:gd name="adj2" fmla="val 44737"/>
            </a:avLst>
          </a:prstGeom>
          <a:solidFill>
            <a:schemeClr val="accent6"/>
          </a:solidFill>
          <a:ln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연구 동기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75" name="Rectangle: Rounded Corners 33">
            <a:extLst>
              <a:ext uri="{FF2B5EF4-FFF2-40B4-BE49-F238E27FC236}">
                <a16:creationId xmlns:a16="http://schemas.microsoft.com/office/drawing/2014/main" id="{D7191301-EB88-BDE4-ADDB-883806E68B44}"/>
              </a:ext>
            </a:extLst>
          </p:cNvPr>
          <p:cNvSpPr/>
          <p:nvPr/>
        </p:nvSpPr>
        <p:spPr>
          <a:xfrm>
            <a:off x="11013717" y="6459253"/>
            <a:ext cx="9636483" cy="194572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ko-KR" sz="2400" dirty="0">
                <a:solidFill>
                  <a:schemeClr val="tx1"/>
                </a:solidFill>
              </a:rPr>
              <a:t>AI </a:t>
            </a:r>
            <a:r>
              <a:rPr lang="ko-KR" altLang="en-US" sz="2400" dirty="0">
                <a:solidFill>
                  <a:schemeClr val="tx1"/>
                </a:solidFill>
              </a:rPr>
              <a:t>기반 </a:t>
            </a:r>
            <a:r>
              <a:rPr lang="ko-KR" altLang="en-US" sz="2400">
                <a:solidFill>
                  <a:schemeClr val="tx1"/>
                </a:solidFill>
              </a:rPr>
              <a:t>문제 </a:t>
            </a:r>
            <a:r>
              <a:rPr lang="ko-KR" altLang="en-US" sz="2400" smtClean="0">
                <a:solidFill>
                  <a:schemeClr val="tx1"/>
                </a:solidFill>
              </a:rPr>
              <a:t>생성 및</a:t>
            </a:r>
            <a:r>
              <a:rPr lang="en-US" altLang="ko-KR" sz="2400" smtClean="0">
                <a:solidFill>
                  <a:schemeClr val="tx1"/>
                </a:solidFill>
              </a:rPr>
              <a:t> </a:t>
            </a:r>
            <a:r>
              <a:rPr lang="ko-KR" altLang="en-US" sz="2400" smtClean="0">
                <a:solidFill>
                  <a:schemeClr val="tx1"/>
                </a:solidFill>
              </a:rPr>
              <a:t>모의 학습용 </a:t>
            </a:r>
            <a:r>
              <a:rPr lang="en-US" altLang="ko-KR" sz="2400" smtClean="0">
                <a:solidFill>
                  <a:schemeClr val="tx1"/>
                </a:solidFill>
              </a:rPr>
              <a:t>CBT </a:t>
            </a:r>
            <a:r>
              <a:rPr lang="ko-KR" altLang="en-US" sz="2400" dirty="0">
                <a:solidFill>
                  <a:schemeClr val="tx1"/>
                </a:solidFill>
              </a:rPr>
              <a:t>플랫폼 개발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>
                <a:solidFill>
                  <a:schemeClr val="tx1"/>
                </a:solidFill>
              </a:rPr>
              <a:t>시험지 </a:t>
            </a:r>
            <a:r>
              <a:rPr lang="ko-KR" altLang="en-US" sz="2400" smtClean="0">
                <a:solidFill>
                  <a:schemeClr val="tx1"/>
                </a:solidFill>
              </a:rPr>
              <a:t>셔플 및 원하는 유형 선택</a:t>
            </a:r>
            <a:r>
              <a:rPr lang="ko-KR" altLang="en-US" sz="2400" smtClean="0">
                <a:solidFill>
                  <a:schemeClr val="tx1"/>
                </a:solidFill>
              </a:rPr>
              <a:t> 기능</a:t>
            </a:r>
            <a:r>
              <a:rPr lang="en-US" altLang="ko-KR" sz="2400">
                <a:solidFill>
                  <a:schemeClr val="tx1"/>
                </a:solidFill>
              </a:rPr>
              <a:t> </a:t>
            </a:r>
            <a:r>
              <a:rPr lang="en-US" altLang="ko-KR" sz="2400" smtClean="0">
                <a:solidFill>
                  <a:schemeClr val="tx1"/>
                </a:solidFill>
              </a:rPr>
              <a:t>/ CBT, PBT</a:t>
            </a:r>
            <a:r>
              <a:rPr lang="ko-KR" altLang="en-US" sz="2400" smtClean="0">
                <a:solidFill>
                  <a:schemeClr val="tx1"/>
                </a:solidFill>
              </a:rPr>
              <a:t> 기능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 smtClean="0">
                <a:solidFill>
                  <a:schemeClr val="tx1"/>
                </a:solidFill>
              </a:rPr>
              <a:t>자동 </a:t>
            </a:r>
            <a:r>
              <a:rPr lang="ko-KR" altLang="en-US" sz="2400" dirty="0">
                <a:solidFill>
                  <a:schemeClr val="tx1"/>
                </a:solidFill>
              </a:rPr>
              <a:t>채점 기능</a:t>
            </a:r>
            <a:r>
              <a:rPr lang="en-US" altLang="ko-KR" sz="2400" dirty="0">
                <a:solidFill>
                  <a:schemeClr val="tx1"/>
                </a:solidFill>
              </a:rPr>
              <a:t>, </a:t>
            </a:r>
            <a:r>
              <a:rPr lang="ko-KR" altLang="en-US" sz="2400" dirty="0">
                <a:solidFill>
                  <a:schemeClr val="tx1"/>
                </a:solidFill>
              </a:rPr>
              <a:t>학습 통계 기능 포괄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 smtClean="0">
                <a:solidFill>
                  <a:schemeClr val="tx1"/>
                </a:solidFill>
              </a:rPr>
              <a:t>플랫폼 이용자의 학습 </a:t>
            </a:r>
            <a:r>
              <a:rPr lang="ko-KR" altLang="en-US" sz="2400" dirty="0">
                <a:solidFill>
                  <a:schemeClr val="tx1"/>
                </a:solidFill>
              </a:rPr>
              <a:t>데이터 확보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6" name="Rectangle: Diagonal Corners Snipped 34">
            <a:extLst>
              <a:ext uri="{FF2B5EF4-FFF2-40B4-BE49-F238E27FC236}">
                <a16:creationId xmlns:a16="http://schemas.microsoft.com/office/drawing/2014/main" id="{30AE70F2-4F86-6C6C-FE73-D8DA44219990}"/>
              </a:ext>
            </a:extLst>
          </p:cNvPr>
          <p:cNvSpPr/>
          <p:nvPr/>
        </p:nvSpPr>
        <p:spPr>
          <a:xfrm>
            <a:off x="14453918" y="5903523"/>
            <a:ext cx="2756079" cy="734096"/>
          </a:xfrm>
          <a:prstGeom prst="snip2DiagRect">
            <a:avLst>
              <a:gd name="adj1" fmla="val 0"/>
              <a:gd name="adj2" fmla="val 44737"/>
            </a:avLst>
          </a:prstGeom>
          <a:solidFill>
            <a:schemeClr val="accent6"/>
          </a:solidFill>
          <a:ln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>
                <a:solidFill>
                  <a:schemeClr val="bg1"/>
                </a:solidFill>
              </a:rPr>
              <a:t>연구 목표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77" name="Rectangle: Rounded Corners 37">
            <a:extLst>
              <a:ext uri="{FF2B5EF4-FFF2-40B4-BE49-F238E27FC236}">
                <a16:creationId xmlns:a16="http://schemas.microsoft.com/office/drawing/2014/main" id="{943F8F9C-0ADE-363A-D483-2A2CBCA920EE}"/>
              </a:ext>
            </a:extLst>
          </p:cNvPr>
          <p:cNvSpPr/>
          <p:nvPr/>
        </p:nvSpPr>
        <p:spPr>
          <a:xfrm>
            <a:off x="1276350" y="9776230"/>
            <a:ext cx="19041389" cy="6481336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78" name="Rectangle: Diagonal Corners Snipped 38">
            <a:extLst>
              <a:ext uri="{FF2B5EF4-FFF2-40B4-BE49-F238E27FC236}">
                <a16:creationId xmlns:a16="http://schemas.microsoft.com/office/drawing/2014/main" id="{734069F6-AD25-F31A-717F-883CAC57287D}"/>
              </a:ext>
            </a:extLst>
          </p:cNvPr>
          <p:cNvSpPr/>
          <p:nvPr/>
        </p:nvSpPr>
        <p:spPr>
          <a:xfrm>
            <a:off x="1584104" y="9409181"/>
            <a:ext cx="3631840" cy="734096"/>
          </a:xfrm>
          <a:prstGeom prst="snip2DiagRect">
            <a:avLst>
              <a:gd name="adj1" fmla="val 0"/>
              <a:gd name="adj2" fmla="val 44737"/>
            </a:avLst>
          </a:prstGeom>
          <a:solidFill>
            <a:schemeClr val="accent6"/>
          </a:solidFill>
          <a:ln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문제 생성 시스템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79" name="Picture 40">
            <a:extLst>
              <a:ext uri="{FF2B5EF4-FFF2-40B4-BE49-F238E27FC236}">
                <a16:creationId xmlns:a16="http://schemas.microsoft.com/office/drawing/2014/main" id="{B81170DB-1418-EB24-2676-79B7CA7A5A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6031" y="10486734"/>
            <a:ext cx="7083238" cy="3039175"/>
          </a:xfrm>
          <a:prstGeom prst="rect">
            <a:avLst/>
          </a:prstGeom>
        </p:spPr>
      </p:pic>
      <p:pic>
        <p:nvPicPr>
          <p:cNvPr id="80" name="Picture 43">
            <a:extLst>
              <a:ext uri="{FF2B5EF4-FFF2-40B4-BE49-F238E27FC236}">
                <a16:creationId xmlns:a16="http://schemas.microsoft.com/office/drawing/2014/main" id="{204FCCAD-E3AF-8900-C20B-21F0D062449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74028" b="19125"/>
          <a:stretch/>
        </p:blipFill>
        <p:spPr>
          <a:xfrm>
            <a:off x="10380854" y="10864643"/>
            <a:ext cx="8852608" cy="1689010"/>
          </a:xfrm>
          <a:prstGeom prst="rect">
            <a:avLst/>
          </a:prstGeom>
        </p:spPr>
      </p:pic>
      <p:pic>
        <p:nvPicPr>
          <p:cNvPr id="81" name="Picture 44">
            <a:extLst>
              <a:ext uri="{FF2B5EF4-FFF2-40B4-BE49-F238E27FC236}">
                <a16:creationId xmlns:a16="http://schemas.microsoft.com/office/drawing/2014/main" id="{F831DC2D-94F5-04BA-091A-810978D8431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69477" b="29051"/>
          <a:stretch/>
        </p:blipFill>
        <p:spPr>
          <a:xfrm>
            <a:off x="10380854" y="10528737"/>
            <a:ext cx="8852608" cy="363126"/>
          </a:xfrm>
          <a:prstGeom prst="rect">
            <a:avLst/>
          </a:prstGeom>
        </p:spPr>
      </p:pic>
      <p:pic>
        <p:nvPicPr>
          <p:cNvPr id="82" name="Picture 42">
            <a:extLst>
              <a:ext uri="{FF2B5EF4-FFF2-40B4-BE49-F238E27FC236}">
                <a16:creationId xmlns:a16="http://schemas.microsoft.com/office/drawing/2014/main" id="{9AE49F36-6975-33D2-A6FD-2220F63BDC5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5932" b="42388"/>
          <a:stretch/>
        </p:blipFill>
        <p:spPr>
          <a:xfrm>
            <a:off x="10380854" y="10081608"/>
            <a:ext cx="8852608" cy="414315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E094BB1E-21E3-E4F4-8CF1-D29117FD0E04}"/>
              </a:ext>
            </a:extLst>
          </p:cNvPr>
          <p:cNvSpPr txBox="1"/>
          <p:nvPr/>
        </p:nvSpPr>
        <p:spPr>
          <a:xfrm>
            <a:off x="2217402" y="13669754"/>
            <a:ext cx="70823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그림</a:t>
            </a:r>
            <a:r>
              <a:rPr lang="en-US" altLang="ko-KR" sz="2000" b="1" dirty="0"/>
              <a:t>1. </a:t>
            </a:r>
            <a:r>
              <a:rPr lang="ko-KR" altLang="en-US" sz="2000" b="1"/>
              <a:t>문제 </a:t>
            </a:r>
            <a:r>
              <a:rPr lang="ko-KR" altLang="en-US" sz="2000" b="1" smtClean="0"/>
              <a:t>예시 </a:t>
            </a:r>
            <a:r>
              <a:rPr lang="en-US" altLang="ko-KR" sz="2000" b="1" smtClean="0"/>
              <a:t>( </a:t>
            </a:r>
            <a:r>
              <a:rPr lang="ko-KR" altLang="en-US" sz="2000" b="1" smtClean="0"/>
              <a:t>읽기 </a:t>
            </a:r>
            <a:r>
              <a:rPr lang="en-US" altLang="ko-KR" sz="2000" b="1" smtClean="0"/>
              <a:t>I </a:t>
            </a:r>
            <a:r>
              <a:rPr lang="ko-KR" altLang="en-US" sz="2000" b="1" smtClean="0"/>
              <a:t>빈칸</a:t>
            </a:r>
            <a:r>
              <a:rPr lang="en-US" altLang="ko-KR" sz="2000" b="1" smtClean="0"/>
              <a:t>+</a:t>
            </a:r>
            <a:r>
              <a:rPr lang="ko-KR" altLang="en-US" sz="2000" b="1" smtClean="0"/>
              <a:t>같은 것 선택 유형</a:t>
            </a:r>
            <a:r>
              <a:rPr lang="en-US" altLang="ko-KR" sz="2000" b="1" smtClean="0"/>
              <a:t>)</a:t>
            </a:r>
            <a:endParaRPr lang="en-US" sz="2000" b="1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ED134A4-B3F7-E934-D9F8-FA835AF2E171}"/>
              </a:ext>
            </a:extLst>
          </p:cNvPr>
          <p:cNvSpPr txBox="1"/>
          <p:nvPr/>
        </p:nvSpPr>
        <p:spPr>
          <a:xfrm>
            <a:off x="10380854" y="12747144"/>
            <a:ext cx="88526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그림</a:t>
            </a:r>
            <a:r>
              <a:rPr lang="en-US" altLang="ko-KR" sz="2000" b="1" dirty="0"/>
              <a:t>2. </a:t>
            </a:r>
            <a:r>
              <a:rPr lang="ko-KR" altLang="en-US" sz="2000" b="1" dirty="0"/>
              <a:t>문제 생성 과정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간소화</a:t>
            </a:r>
            <a:r>
              <a:rPr lang="en-US" altLang="ko-KR" sz="2000" b="1" dirty="0"/>
              <a:t>)</a:t>
            </a:r>
            <a:endParaRPr lang="en-US" sz="2000" b="1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951E987-DFA2-06A1-06B1-B67699AC5FE0}"/>
              </a:ext>
            </a:extLst>
          </p:cNvPr>
          <p:cNvSpPr txBox="1"/>
          <p:nvPr/>
        </p:nvSpPr>
        <p:spPr>
          <a:xfrm>
            <a:off x="2226927" y="14186145"/>
            <a:ext cx="70823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 dirty="0"/>
              <a:t>생성 문제 유형 </a:t>
            </a:r>
            <a:r>
              <a:rPr lang="en-US" altLang="ko-KR" sz="2400" dirty="0"/>
              <a:t>30</a:t>
            </a:r>
            <a:r>
              <a:rPr lang="ko-KR" altLang="en-US" sz="2400"/>
              <a:t>개</a:t>
            </a:r>
            <a:r>
              <a:rPr lang="en-US" altLang="ko-KR" sz="2000" smtClean="0"/>
              <a:t>(</a:t>
            </a:r>
            <a:r>
              <a:rPr lang="ko-KR" altLang="en-US" sz="2000" dirty="0"/>
              <a:t>읽</a:t>
            </a:r>
            <a:r>
              <a:rPr lang="ko-KR" altLang="en-US" sz="2000" smtClean="0"/>
              <a:t>기</a:t>
            </a:r>
            <a:r>
              <a:rPr lang="en-US" altLang="ko-KR" sz="2000" dirty="0"/>
              <a:t>I</a:t>
            </a:r>
            <a:r>
              <a:rPr lang="en-US" altLang="ko-KR" sz="2000"/>
              <a:t>, </a:t>
            </a:r>
            <a:r>
              <a:rPr lang="ko-KR" altLang="en-US" sz="2000"/>
              <a:t>읽</a:t>
            </a:r>
            <a:r>
              <a:rPr lang="ko-KR" altLang="en-US" sz="2000" smtClean="0"/>
              <a:t>기</a:t>
            </a:r>
            <a:r>
              <a:rPr lang="en-US" altLang="ko-KR" sz="2000" dirty="0"/>
              <a:t>II, </a:t>
            </a:r>
            <a:r>
              <a:rPr lang="ko-KR" altLang="en-US" sz="2000" dirty="0"/>
              <a:t>쓰기</a:t>
            </a:r>
            <a:r>
              <a:rPr lang="en-US" altLang="ko-KR" sz="2000" dirty="0"/>
              <a:t>)</a:t>
            </a: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 dirty="0"/>
              <a:t>쓰기 영역 채점 모델 개발</a:t>
            </a:r>
            <a:r>
              <a:rPr lang="en-US" altLang="ko-KR" sz="2000" dirty="0"/>
              <a:t>(LLM, </a:t>
            </a:r>
            <a:r>
              <a:rPr lang="ko-KR" altLang="en-US" sz="2000" dirty="0"/>
              <a:t>유사도 측정 기법 활용</a:t>
            </a:r>
            <a:r>
              <a:rPr lang="en-US" altLang="ko-KR" sz="2000" dirty="0"/>
              <a:t>)</a:t>
            </a:r>
            <a:endParaRPr lang="en-US" altLang="ko-KR" sz="2400" dirty="0"/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en-US" altLang="ko-KR" sz="2400" smtClean="0"/>
              <a:t>AI </a:t>
            </a:r>
            <a:r>
              <a:rPr lang="ko-KR" altLang="en-US" sz="2400" smtClean="0"/>
              <a:t>생성 모의고사 </a:t>
            </a:r>
            <a:r>
              <a:rPr lang="en-US" altLang="ko-KR" sz="2400"/>
              <a:t>20</a:t>
            </a:r>
            <a:r>
              <a:rPr lang="ko-KR" altLang="en-US" sz="2400"/>
              <a:t>세트 </a:t>
            </a:r>
            <a:r>
              <a:rPr lang="ko-KR" altLang="en-US" sz="2400" smtClean="0"/>
              <a:t>생성 </a:t>
            </a:r>
            <a:r>
              <a:rPr lang="en-US" altLang="ko-KR" sz="2000" smtClean="0"/>
              <a:t>(900</a:t>
            </a:r>
            <a:r>
              <a:rPr lang="ko-KR" altLang="en-US" sz="2000" smtClean="0"/>
              <a:t> 문제</a:t>
            </a:r>
            <a:r>
              <a:rPr lang="en-US" altLang="ko-KR" sz="2000" smtClean="0"/>
              <a:t>)</a:t>
            </a:r>
            <a:endParaRPr lang="en-US" altLang="ko-KR" sz="2000" dirty="0"/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l"/>
            </a:pPr>
            <a:r>
              <a:rPr lang="ko-KR" altLang="en-US" sz="2400" dirty="0"/>
              <a:t>병렬 처리를 통한 문제 생성 시간 단축</a:t>
            </a:r>
            <a:endParaRPr lang="en-US" sz="2400" dirty="0"/>
          </a:p>
        </p:txBody>
      </p:sp>
      <p:pic>
        <p:nvPicPr>
          <p:cNvPr id="86" name="Graphic 51">
            <a:extLst>
              <a:ext uri="{FF2B5EF4-FFF2-40B4-BE49-F238E27FC236}">
                <a16:creationId xmlns:a16="http://schemas.microsoft.com/office/drawing/2014/main" id="{78334813-C7A0-C612-5415-E45E8ECA76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rcRect t="7478" r="7532" b="16782"/>
          <a:stretch/>
        </p:blipFill>
        <p:spPr>
          <a:xfrm>
            <a:off x="1087712" y="16742383"/>
            <a:ext cx="9437413" cy="5797607"/>
          </a:xfrm>
          <a:prstGeom prst="rect">
            <a:avLst/>
          </a:prstGeom>
        </p:spPr>
      </p:pic>
      <p:sp>
        <p:nvSpPr>
          <p:cNvPr id="87" name="Rectangle: Diagonal Corners Snipped 53">
            <a:extLst>
              <a:ext uri="{FF2B5EF4-FFF2-40B4-BE49-F238E27FC236}">
                <a16:creationId xmlns:a16="http://schemas.microsoft.com/office/drawing/2014/main" id="{1C3259C9-646F-1BEE-D699-C123783283F5}"/>
              </a:ext>
            </a:extLst>
          </p:cNvPr>
          <p:cNvSpPr/>
          <p:nvPr/>
        </p:nvSpPr>
        <p:spPr>
          <a:xfrm>
            <a:off x="1584104" y="16499705"/>
            <a:ext cx="3631840" cy="734096"/>
          </a:xfrm>
          <a:prstGeom prst="snip2DiagRect">
            <a:avLst>
              <a:gd name="adj1" fmla="val 0"/>
              <a:gd name="adj2" fmla="val 44737"/>
            </a:avLst>
          </a:prstGeom>
          <a:solidFill>
            <a:schemeClr val="accent6"/>
          </a:solidFill>
          <a:ln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시스템 구조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88" name="Picture 54">
            <a:extLst>
              <a:ext uri="{FF2B5EF4-FFF2-40B4-BE49-F238E27FC236}">
                <a16:creationId xmlns:a16="http://schemas.microsoft.com/office/drawing/2014/main" id="{A55D2FF1-B29E-0E7D-6DA8-DBF107D4656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74027" b="25674"/>
          <a:stretch/>
        </p:blipFill>
        <p:spPr>
          <a:xfrm>
            <a:off x="10380854" y="10449845"/>
            <a:ext cx="8852608" cy="73780"/>
          </a:xfrm>
          <a:prstGeom prst="rect">
            <a:avLst/>
          </a:prstGeom>
        </p:spPr>
      </p:pic>
      <p:pic>
        <p:nvPicPr>
          <p:cNvPr id="89" name="Picture 55">
            <a:extLst>
              <a:ext uri="{FF2B5EF4-FFF2-40B4-BE49-F238E27FC236}">
                <a16:creationId xmlns:a16="http://schemas.microsoft.com/office/drawing/2014/main" id="{9A7C6E62-FE0A-6ED5-6F6C-A05B33AC374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74027" b="25674"/>
          <a:stretch/>
        </p:blipFill>
        <p:spPr>
          <a:xfrm>
            <a:off x="10380854" y="12516762"/>
            <a:ext cx="8852608" cy="73780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A7FCD360-A46C-0A8A-5EE0-C2FEB4B59936}"/>
              </a:ext>
            </a:extLst>
          </p:cNvPr>
          <p:cNvSpPr txBox="1"/>
          <p:nvPr/>
        </p:nvSpPr>
        <p:spPr>
          <a:xfrm>
            <a:off x="10329870" y="10076496"/>
            <a:ext cx="471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①</a:t>
            </a:r>
            <a:endParaRPr 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529AE62-ADA6-23FD-68D5-4E9E3C15B77E}"/>
              </a:ext>
            </a:extLst>
          </p:cNvPr>
          <p:cNvSpPr txBox="1"/>
          <p:nvPr/>
        </p:nvSpPr>
        <p:spPr>
          <a:xfrm>
            <a:off x="10329870" y="10504620"/>
            <a:ext cx="471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②</a:t>
            </a:r>
            <a:endParaRPr lang="en-US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E7F662E4-6DC2-BB90-28B8-2AD66AEC9E4F}"/>
              </a:ext>
            </a:extLst>
          </p:cNvPr>
          <p:cNvSpPr txBox="1"/>
          <p:nvPr/>
        </p:nvSpPr>
        <p:spPr>
          <a:xfrm>
            <a:off x="10329870" y="10911886"/>
            <a:ext cx="471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③</a:t>
            </a:r>
            <a:endParaRPr lang="en-US" dirty="0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0102610-3397-9F03-A1BB-E55F0E95FC22}"/>
              </a:ext>
            </a:extLst>
          </p:cNvPr>
          <p:cNvSpPr txBox="1"/>
          <p:nvPr/>
        </p:nvSpPr>
        <p:spPr>
          <a:xfrm>
            <a:off x="10329869" y="12566506"/>
            <a:ext cx="2569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④    </a:t>
            </a:r>
            <a:r>
              <a:rPr lang="en-US" altLang="ko-KR" dirty="0"/>
              <a:t>(</a:t>
            </a:r>
            <a:r>
              <a:rPr lang="ko-KR" altLang="en-US" dirty="0"/>
              <a:t>생략</a:t>
            </a:r>
            <a:r>
              <a:rPr lang="en-US" altLang="ko-KR" dirty="0"/>
              <a:t>)</a:t>
            </a:r>
            <a:endParaRPr lang="en-US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919BF82F-0031-641F-421B-E1D1088EDD5D}"/>
              </a:ext>
            </a:extLst>
          </p:cNvPr>
          <p:cNvSpPr txBox="1"/>
          <p:nvPr/>
        </p:nvSpPr>
        <p:spPr>
          <a:xfrm>
            <a:off x="10380854" y="13155443"/>
            <a:ext cx="93402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sz="2000" b="1" dirty="0"/>
              <a:t>생성 과정 요약</a:t>
            </a:r>
            <a:endParaRPr lang="en-US" altLang="ko-KR" sz="2000" b="1" dirty="0"/>
          </a:p>
          <a:p>
            <a:pPr lvl="1"/>
            <a:r>
              <a:rPr lang="ko-KR" altLang="en-US" sz="2000" dirty="0"/>
              <a:t>①</a:t>
            </a:r>
            <a:r>
              <a:rPr lang="en-US" altLang="ko-KR" sz="2000"/>
              <a:t>: </a:t>
            </a:r>
            <a:r>
              <a:rPr lang="ko-KR" altLang="en-US" sz="2000" smtClean="0"/>
              <a:t>국립국어원의 빈출 한국어 </a:t>
            </a:r>
            <a:r>
              <a:rPr lang="en-US" altLang="ko-KR" sz="2000" smtClean="0"/>
              <a:t>5800</a:t>
            </a:r>
            <a:r>
              <a:rPr lang="ko-KR" altLang="en-US" sz="2000" smtClean="0"/>
              <a:t>자에서 </a:t>
            </a:r>
            <a:r>
              <a:rPr lang="ko-KR" altLang="en-US" sz="2000" smtClean="0"/>
              <a:t>주제를 선택 후 </a:t>
            </a:r>
            <a:r>
              <a:rPr lang="en-US" altLang="ko-KR" sz="2000" smtClean="0"/>
              <a:t>LLM</a:t>
            </a:r>
            <a:r>
              <a:rPr lang="ko-KR" altLang="en-US" sz="2000" smtClean="0"/>
              <a:t>으로 보정</a:t>
            </a:r>
            <a:endParaRPr lang="en-US" sz="2000" dirty="0"/>
          </a:p>
          <a:p>
            <a:pPr lvl="1"/>
            <a:r>
              <a:rPr lang="ko-KR" altLang="en-US" sz="2000"/>
              <a:t>②</a:t>
            </a:r>
            <a:r>
              <a:rPr lang="en-US" altLang="ko-KR" sz="2000" smtClean="0"/>
              <a:t>: RAG</a:t>
            </a:r>
            <a:r>
              <a:rPr lang="ko-KR" altLang="en-US" sz="2000"/>
              <a:t> </a:t>
            </a:r>
            <a:r>
              <a:rPr lang="ko-KR" altLang="en-US" sz="2000" smtClean="0"/>
              <a:t>기법을 통해 생성할 유형의 유사 지문을 추출하여 </a:t>
            </a:r>
            <a:r>
              <a:rPr lang="en-US" altLang="ko-KR" sz="2000" smtClean="0"/>
              <a:t>Few-Shot Learning</a:t>
            </a:r>
            <a:r>
              <a:rPr lang="ko-KR" altLang="en-US" sz="2000" smtClean="0"/>
              <a:t>  </a:t>
            </a:r>
            <a:endParaRPr lang="en-US" altLang="ko-KR" sz="2000"/>
          </a:p>
          <a:p>
            <a:pPr lvl="1"/>
            <a:r>
              <a:rPr lang="ko-KR" altLang="en-US" sz="2000" smtClean="0"/>
              <a:t>③</a:t>
            </a:r>
            <a:r>
              <a:rPr lang="en-US" altLang="ko-KR" sz="2000"/>
              <a:t>: </a:t>
            </a:r>
            <a:r>
              <a:rPr lang="ko-KR" altLang="en-US" sz="2000" smtClean="0"/>
              <a:t>주제에 맞게 새로운 지문 생성과 더불어 빈칸 </a:t>
            </a:r>
            <a:r>
              <a:rPr lang="ko-KR" altLang="en-US" sz="2000" dirty="0"/>
              <a:t>생성 및 선택지 생성</a:t>
            </a:r>
            <a:endParaRPr lang="en-US" sz="2000" dirty="0"/>
          </a:p>
          <a:p>
            <a:pPr lvl="1"/>
            <a:r>
              <a:rPr lang="ko-KR" altLang="en-US" sz="2000" dirty="0"/>
              <a:t>④</a:t>
            </a:r>
            <a:r>
              <a:rPr lang="en-US" altLang="ko-KR" sz="2000"/>
              <a:t>: </a:t>
            </a:r>
            <a:r>
              <a:rPr lang="en-US" altLang="ko-KR" sz="2000" smtClean="0"/>
              <a:t>GPT-4o </a:t>
            </a:r>
            <a:r>
              <a:rPr lang="ko-KR" altLang="en-US" sz="2000" dirty="0"/>
              <a:t>모델을 통한 </a:t>
            </a:r>
            <a:r>
              <a:rPr lang="ko-KR" altLang="en-US" sz="2000"/>
              <a:t>문제 </a:t>
            </a:r>
            <a:r>
              <a:rPr lang="ko-KR" altLang="en-US" sz="2000" smtClean="0"/>
              <a:t>문맥</a:t>
            </a:r>
            <a:r>
              <a:rPr lang="en-US" altLang="ko-KR" sz="2000" smtClean="0"/>
              <a:t>, </a:t>
            </a:r>
            <a:r>
              <a:rPr lang="ko-KR" altLang="en-US" sz="2000" smtClean="0"/>
              <a:t>정답</a:t>
            </a:r>
            <a:r>
              <a:rPr lang="en-US" altLang="ko-KR" sz="2000" smtClean="0"/>
              <a:t>, </a:t>
            </a:r>
            <a:r>
              <a:rPr lang="ko-KR" altLang="en-US" sz="2000" smtClean="0"/>
              <a:t>선택지 검증</a:t>
            </a:r>
            <a:endParaRPr lang="en-US" altLang="ko-KR" sz="2000" dirty="0"/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sz="2000" smtClean="0"/>
              <a:t>생성 비용이 작은 </a:t>
            </a:r>
            <a:r>
              <a:rPr lang="en-US" sz="2000" b="1" smtClean="0"/>
              <a:t>GPT</a:t>
            </a:r>
            <a:r>
              <a:rPr lang="en-US" sz="2000" b="1" smtClean="0"/>
              <a:t>-4o-mini</a:t>
            </a:r>
            <a:r>
              <a:rPr lang="en-US" sz="2000" dirty="0"/>
              <a:t>(</a:t>
            </a:r>
            <a:r>
              <a:rPr lang="ko-KR" altLang="en-US" sz="2000" dirty="0"/>
              <a:t>생성용</a:t>
            </a:r>
            <a:r>
              <a:rPr lang="en-US" altLang="ko-KR" sz="2000"/>
              <a:t>)</a:t>
            </a:r>
            <a:r>
              <a:rPr lang="en-US" sz="2000"/>
              <a:t>, </a:t>
            </a:r>
            <a:r>
              <a:rPr lang="ko-KR" altLang="en-US" sz="2000" smtClean="0"/>
              <a:t>추론 능력이 높은 </a:t>
            </a:r>
            <a:r>
              <a:rPr lang="en-US" sz="2000" b="1" smtClean="0"/>
              <a:t>GPT-4o</a:t>
            </a:r>
            <a:r>
              <a:rPr lang="en-US" sz="2000" dirty="0"/>
              <a:t>(</a:t>
            </a:r>
            <a:r>
              <a:rPr lang="ko-KR" altLang="en-US" sz="2000" dirty="0"/>
              <a:t>검증용</a:t>
            </a:r>
            <a:r>
              <a:rPr lang="en-US" altLang="ko-KR" sz="2000" dirty="0"/>
              <a:t>)</a:t>
            </a:r>
            <a:r>
              <a:rPr lang="en-US" sz="2000" dirty="0"/>
              <a:t> </a:t>
            </a:r>
            <a:r>
              <a:rPr lang="ko-KR" altLang="en-US" sz="2000" dirty="0"/>
              <a:t>사용</a:t>
            </a:r>
            <a:endParaRPr lang="en-US" altLang="ko-KR" sz="2000" dirty="0"/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altLang="ko-KR" sz="2000" b="1" smtClean="0"/>
              <a:t>CoT(Chain-of-Thought)</a:t>
            </a:r>
            <a:r>
              <a:rPr lang="en-US" altLang="ko-KR" sz="2000" smtClean="0"/>
              <a:t> </a:t>
            </a:r>
            <a:r>
              <a:rPr lang="ko-KR" altLang="en-US" sz="2000" smtClean="0"/>
              <a:t>방식의 연속적 프롬프팅을 통해 </a:t>
            </a:r>
            <a:r>
              <a:rPr lang="ko-KR" altLang="en-US" sz="2000" smtClean="0"/>
              <a:t>각각의 문제를 구성</a:t>
            </a:r>
            <a:endParaRPr lang="en-US" altLang="ko-KR" sz="2000" smtClean="0"/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ko-KR" altLang="en-US" sz="2000" smtClean="0"/>
              <a:t>기반 데이터로 </a:t>
            </a:r>
            <a:r>
              <a:rPr lang="en-US" altLang="ko-KR" sz="2000" b="1" smtClean="0"/>
              <a:t>TOPIK </a:t>
            </a:r>
            <a:r>
              <a:rPr lang="ko-KR" altLang="en-US" sz="2000" b="1" smtClean="0"/>
              <a:t>공식 홈페이지의 </a:t>
            </a:r>
            <a:r>
              <a:rPr lang="en-US" altLang="ko-KR" sz="2000" b="1" smtClean="0"/>
              <a:t>10</a:t>
            </a:r>
            <a:r>
              <a:rPr lang="ko-KR" altLang="en-US" sz="2000" b="1" smtClean="0"/>
              <a:t>개년도 기출문제 데이터 </a:t>
            </a:r>
            <a:r>
              <a:rPr lang="ko-KR" altLang="en-US" sz="2000" smtClean="0"/>
              <a:t>사용</a:t>
            </a:r>
            <a:endParaRPr lang="en-US" altLang="ko-KR" sz="2000" smtClean="0"/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b="1" smtClean="0"/>
              <a:t>RAG </a:t>
            </a:r>
            <a:r>
              <a:rPr lang="ko-KR" altLang="en-US" sz="2000" b="1" smtClean="0"/>
              <a:t>기법을 </a:t>
            </a:r>
            <a:r>
              <a:rPr lang="ko-KR" altLang="en-US" sz="2000" smtClean="0"/>
              <a:t>통해 기존 시험의 지문 스타일 유지 및 안정성 증대</a:t>
            </a:r>
            <a:endParaRPr lang="en-US" altLang="ko-KR" sz="2000" dirty="0"/>
          </a:p>
        </p:txBody>
      </p:sp>
      <p:sp>
        <p:nvSpPr>
          <p:cNvPr id="95" name="Rectangle: Rounded Corners 61">
            <a:extLst>
              <a:ext uri="{FF2B5EF4-FFF2-40B4-BE49-F238E27FC236}">
                <a16:creationId xmlns:a16="http://schemas.microsoft.com/office/drawing/2014/main" id="{5CCE79A6-E99E-B6EB-3A01-DCD46B077EEC}"/>
              </a:ext>
            </a:extLst>
          </p:cNvPr>
          <p:cNvSpPr/>
          <p:nvPr/>
        </p:nvSpPr>
        <p:spPr>
          <a:xfrm>
            <a:off x="11013716" y="16822552"/>
            <a:ext cx="9636483" cy="5679534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tx1"/>
                </a:solidFill>
              </a:rPr>
              <a:t>사용자는 웹 브라우저를 통해 </a:t>
            </a:r>
            <a:r>
              <a:rPr lang="en-US" altLang="ko-KR" sz="2400" dirty="0" err="1">
                <a:solidFill>
                  <a:schemeClr val="tx1"/>
                </a:solidFill>
              </a:rPr>
              <a:t>Vite</a:t>
            </a:r>
            <a:r>
              <a:rPr lang="en-US" altLang="ko-KR" sz="2400" dirty="0">
                <a:solidFill>
                  <a:schemeClr val="tx1"/>
                </a:solidFill>
              </a:rPr>
              <a:t> + React JS</a:t>
            </a:r>
            <a:r>
              <a:rPr lang="ko-KR" altLang="en-US" sz="2400" dirty="0">
                <a:solidFill>
                  <a:schemeClr val="tx1"/>
                </a:solidFill>
              </a:rPr>
              <a:t>로 구현된 </a:t>
            </a:r>
            <a:r>
              <a:rPr lang="en-US" altLang="ko-KR" sz="2400" dirty="0">
                <a:solidFill>
                  <a:schemeClr val="tx1"/>
                </a:solidFill>
              </a:rPr>
              <a:t>CBT </a:t>
            </a:r>
            <a:r>
              <a:rPr lang="ko-KR" altLang="en-US" sz="2400" dirty="0">
                <a:solidFill>
                  <a:schemeClr val="tx1"/>
                </a:solidFill>
              </a:rPr>
              <a:t>랜딩 페이지에 접속 및 회원가입을 진행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tx1"/>
                </a:solidFill>
              </a:rPr>
              <a:t>비회원 및 인가되지 않은 사용자는 요청이 차단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tx1"/>
                </a:solidFill>
              </a:rPr>
              <a:t>로그인된 사용자의 요청은 </a:t>
            </a:r>
            <a:r>
              <a:rPr lang="en-US" altLang="ko-KR" sz="2400" dirty="0">
                <a:solidFill>
                  <a:schemeClr val="tx1"/>
                </a:solidFill>
              </a:rPr>
              <a:t>NGINX</a:t>
            </a:r>
            <a:r>
              <a:rPr lang="ko-KR" altLang="en-US" sz="2400" dirty="0">
                <a:solidFill>
                  <a:schemeClr val="tx1"/>
                </a:solidFill>
              </a:rPr>
              <a:t>를 통해 로드 밸런싱되어 적절한 </a:t>
            </a:r>
            <a:r>
              <a:rPr lang="en-US" altLang="ko-KR" sz="2400" dirty="0">
                <a:solidFill>
                  <a:schemeClr val="tx1"/>
                </a:solidFill>
              </a:rPr>
              <a:t>Spring </a:t>
            </a:r>
            <a:r>
              <a:rPr lang="ko-KR" altLang="en-US" sz="2400" dirty="0">
                <a:solidFill>
                  <a:schemeClr val="tx1"/>
                </a:solidFill>
              </a:rPr>
              <a:t>백엔드 서버로 전달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tx1"/>
                </a:solidFill>
              </a:rPr>
              <a:t>백엔드 서버는 필요한 데이터를 </a:t>
            </a:r>
            <a:r>
              <a:rPr lang="en-US" altLang="ko-KR" sz="2400" dirty="0">
                <a:solidFill>
                  <a:schemeClr val="tx1"/>
                </a:solidFill>
              </a:rPr>
              <a:t>PostgreSQL </a:t>
            </a:r>
            <a:r>
              <a:rPr lang="ko-KR" altLang="en-US" sz="2400" dirty="0">
                <a:solidFill>
                  <a:schemeClr val="tx1"/>
                </a:solidFill>
              </a:rPr>
              <a:t>데이터베이스 또는 </a:t>
            </a:r>
            <a:r>
              <a:rPr lang="en-US" altLang="ko-KR" sz="2400" dirty="0">
                <a:solidFill>
                  <a:schemeClr val="tx1"/>
                </a:solidFill>
              </a:rPr>
              <a:t>Redis </a:t>
            </a:r>
            <a:r>
              <a:rPr lang="ko-KR" altLang="en-US" sz="2400" dirty="0">
                <a:solidFill>
                  <a:schemeClr val="tx1"/>
                </a:solidFill>
              </a:rPr>
              <a:t>캐시 서버에서 확보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tx1"/>
                </a:solidFill>
              </a:rPr>
              <a:t>비정형 데이터</a:t>
            </a:r>
            <a:r>
              <a:rPr lang="en-US" altLang="ko-KR" sz="2400" dirty="0">
                <a:solidFill>
                  <a:schemeClr val="tx1"/>
                </a:solidFill>
              </a:rPr>
              <a:t>(</a:t>
            </a:r>
            <a:r>
              <a:rPr lang="ko-KR" altLang="en-US" sz="2400" dirty="0">
                <a:solidFill>
                  <a:schemeClr val="tx1"/>
                </a:solidFill>
              </a:rPr>
              <a:t>이미지</a:t>
            </a:r>
            <a:r>
              <a:rPr lang="en-US" altLang="ko-KR" sz="2400" dirty="0">
                <a:solidFill>
                  <a:schemeClr val="tx1"/>
                </a:solidFill>
              </a:rPr>
              <a:t>, </a:t>
            </a:r>
            <a:r>
              <a:rPr lang="ko-KR" altLang="en-US" sz="2400" dirty="0">
                <a:solidFill>
                  <a:schemeClr val="tx1"/>
                </a:solidFill>
              </a:rPr>
              <a:t>음성</a:t>
            </a:r>
            <a:r>
              <a:rPr lang="en-US" altLang="ko-KR" sz="2400" dirty="0">
                <a:solidFill>
                  <a:schemeClr val="tx1"/>
                </a:solidFill>
              </a:rPr>
              <a:t>)</a:t>
            </a:r>
            <a:r>
              <a:rPr lang="ko-KR" altLang="en-US" sz="2400" dirty="0">
                <a:solidFill>
                  <a:schemeClr val="tx1"/>
                </a:solidFill>
              </a:rPr>
              <a:t>는 </a:t>
            </a:r>
            <a:r>
              <a:rPr lang="en-US" altLang="ko-KR" sz="2400" dirty="0">
                <a:solidFill>
                  <a:schemeClr val="tx1"/>
                </a:solidFill>
              </a:rPr>
              <a:t>Amazon S3</a:t>
            </a:r>
            <a:r>
              <a:rPr lang="ko-KR" altLang="en-US" sz="2400" dirty="0">
                <a:solidFill>
                  <a:schemeClr val="tx1"/>
                </a:solidFill>
              </a:rPr>
              <a:t>에서 로드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tx1"/>
                </a:solidFill>
              </a:rPr>
              <a:t>생성 </a:t>
            </a:r>
            <a:r>
              <a:rPr lang="en-US" altLang="ko-KR" sz="2400" dirty="0">
                <a:solidFill>
                  <a:schemeClr val="tx1"/>
                </a:solidFill>
              </a:rPr>
              <a:t>AI </a:t>
            </a:r>
            <a:r>
              <a:rPr lang="ko-KR" altLang="en-US" sz="2400" dirty="0">
                <a:solidFill>
                  <a:schemeClr val="tx1"/>
                </a:solidFill>
              </a:rPr>
              <a:t>기능이 필요한 경우</a:t>
            </a:r>
            <a:r>
              <a:rPr lang="en-US" altLang="ko-KR" sz="2400" dirty="0">
                <a:solidFill>
                  <a:schemeClr val="tx1"/>
                </a:solidFill>
              </a:rPr>
              <a:t>, </a:t>
            </a:r>
            <a:r>
              <a:rPr lang="en-US" altLang="ko-KR" sz="2400" dirty="0" err="1">
                <a:solidFill>
                  <a:schemeClr val="tx1"/>
                </a:solidFill>
              </a:rPr>
              <a:t>FastAPI</a:t>
            </a:r>
            <a:r>
              <a:rPr lang="ko-KR" altLang="en-US" sz="2400" dirty="0">
                <a:solidFill>
                  <a:schemeClr val="tx1"/>
                </a:solidFill>
              </a:rPr>
              <a:t>를 통해 </a:t>
            </a:r>
            <a:r>
              <a:rPr lang="en-US" altLang="ko-KR" sz="2400" dirty="0">
                <a:solidFill>
                  <a:schemeClr val="tx1"/>
                </a:solidFill>
              </a:rPr>
              <a:t>Python </a:t>
            </a:r>
            <a:r>
              <a:rPr lang="ko-KR" altLang="en-US" sz="2400" dirty="0">
                <a:solidFill>
                  <a:schemeClr val="tx1"/>
                </a:solidFill>
              </a:rPr>
              <a:t>서버의 </a:t>
            </a:r>
            <a:r>
              <a:rPr lang="en-US" altLang="ko-KR" sz="2400" dirty="0" err="1">
                <a:solidFill>
                  <a:schemeClr val="tx1"/>
                </a:solidFill>
              </a:rPr>
              <a:t>Langchain</a:t>
            </a:r>
            <a:r>
              <a:rPr lang="en-US" altLang="ko-KR" sz="2400" dirty="0">
                <a:solidFill>
                  <a:schemeClr val="tx1"/>
                </a:solidFill>
              </a:rPr>
              <a:t> </a:t>
            </a:r>
            <a:r>
              <a:rPr lang="ko-KR" altLang="en-US" sz="2400" dirty="0">
                <a:solidFill>
                  <a:schemeClr val="tx1"/>
                </a:solidFill>
              </a:rPr>
              <a:t>시스템과 통신하여 결과 반환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tx1"/>
                </a:solidFill>
              </a:rPr>
              <a:t>기본적으로 생성된 문제는 문제은행에 등록되어 재사용 가능</a:t>
            </a:r>
            <a:endParaRPr lang="en-US" altLang="ko-KR" sz="2400" dirty="0">
              <a:solidFill>
                <a:schemeClr val="tx1"/>
              </a:solidFill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v"/>
            </a:pPr>
            <a:r>
              <a:rPr lang="ko-KR" altLang="en-US" sz="2400" dirty="0">
                <a:solidFill>
                  <a:schemeClr val="tx1"/>
                </a:solidFill>
              </a:rPr>
              <a:t>처리된 결과는 다시 사용자에게 전달되어 웹 페이지에 표시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96" name="Rectangle: Diagonal Corners Snipped 63">
            <a:extLst>
              <a:ext uri="{FF2B5EF4-FFF2-40B4-BE49-F238E27FC236}">
                <a16:creationId xmlns:a16="http://schemas.microsoft.com/office/drawing/2014/main" id="{2D8FF005-3F09-EA68-F8A1-BE2B67AD690D}"/>
              </a:ext>
            </a:extLst>
          </p:cNvPr>
          <p:cNvSpPr/>
          <p:nvPr/>
        </p:nvSpPr>
        <p:spPr>
          <a:xfrm>
            <a:off x="11709178" y="16499705"/>
            <a:ext cx="4075108" cy="734096"/>
          </a:xfrm>
          <a:prstGeom prst="snip2DiagRect">
            <a:avLst>
              <a:gd name="adj1" fmla="val 0"/>
              <a:gd name="adj2" fmla="val 44737"/>
            </a:avLst>
          </a:prstGeom>
          <a:solidFill>
            <a:schemeClr val="accent6"/>
          </a:solidFill>
          <a:ln>
            <a:solidFill>
              <a:srgbClr val="A3C16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</a:rPr>
              <a:t>서비스 시나리오</a:t>
            </a:r>
            <a:endParaRPr lang="en-US" sz="3200" b="1" dirty="0">
              <a:solidFill>
                <a:schemeClr val="bg1"/>
              </a:solidFill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10801358" y="10443833"/>
            <a:ext cx="8212747" cy="1995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연결선 110"/>
          <p:cNvCxnSpPr/>
          <p:nvPr/>
        </p:nvCxnSpPr>
        <p:spPr>
          <a:xfrm>
            <a:off x="10801358" y="10846216"/>
            <a:ext cx="8229592" cy="18427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/>
          <p:cNvCxnSpPr/>
          <p:nvPr/>
        </p:nvCxnSpPr>
        <p:spPr>
          <a:xfrm>
            <a:off x="10784513" y="11189420"/>
            <a:ext cx="8229592" cy="18427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연결선 112"/>
          <p:cNvCxnSpPr/>
          <p:nvPr/>
        </p:nvCxnSpPr>
        <p:spPr>
          <a:xfrm>
            <a:off x="10801358" y="12523207"/>
            <a:ext cx="8229592" cy="18427"/>
          </a:xfrm>
          <a:prstGeom prst="line">
            <a:avLst/>
          </a:prstGeom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lh7-rt.googleusercontent.com/docsz/AD_4nXc6eQmN7fGpRctWldzs2ckynahMBJhKtNTku2IfjPvgO88lrx9jpBDmZdeMbGVnqPLFoAaCP9osBQ0hIBe4e9h3QmmWru-pFL5ahLG9YDf-d8ymp3Rk4eAbQ1HBI280RYEXXgUc3O6W88aDz9SIp8RrJJbs?key=Gqi8NuqXzG1kRgy_8J9ujw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74" y="23687224"/>
            <a:ext cx="6963226" cy="440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7-rt.googleusercontent.com/docsz/AD_4nXeZFmteC6ofMO8Z2Uq-1mSJgqpz00FslTgCL89CLxLbsX7pD3055NtJPSqhPFn6ZF8jAS5BlK2lDNkSbv291zBty_4bWo2ACCtmShR6RSRZ05_temzIPSvaK-8vbm-hHbPAiMAZg0b0fDVLGqaih0iFZyc?key=Gqi8NuqXzG1kRgy_8J9ujw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6942" y="23666090"/>
            <a:ext cx="5043033" cy="448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lh7-rt.googleusercontent.com/docsz/AD_4nXewLrVtR5VGtKbLhX23CgmDG9DxorC5xHLy_4IeuddYaVHqzJcPRGqNs0ZystwRIiKci3ZLxlxHpySDsqWqbWlDByluPhm_zE-V_UaqnZ-TPevW9S-6_g7MKg2iaLRVEDTTj2wCf4KDrLtfag4wWfY6WLeD?key=Gqi8NuqXzG1kRgy_8J9ujw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4424" y="23666089"/>
            <a:ext cx="3993229" cy="4516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lh7-rt.googleusercontent.com/docsz/AD_4nXf4js0X7Ah5T1Mo_ZT8brNjMElzSlcMnDYgsS7xceAiKbvGny_o3CgoC2ORFqclYdfINq539SOIB9Sy8uAP4mCXJfY8hIDtExyYIOZ5kt_P3jT6Z4HlAqRGVGdOnU-A60EQ49WuVPRaFHkHCQSKfJLY-zEp?key=Gqi8NuqXzG1kRgy_8J9ujw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5083" y="23753173"/>
            <a:ext cx="4069899" cy="4384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1547" y="799420"/>
            <a:ext cx="3447506" cy="344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874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269</TotalTime>
  <Words>373</Words>
  <Application>Microsoft Office PowerPoint</Application>
  <PresentationFormat>사용자 지정</PresentationFormat>
  <Paragraphs>50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9" baseType="lpstr">
      <vt:lpstr>Calibri Light</vt:lpstr>
      <vt:lpstr>Calibri</vt:lpstr>
      <vt:lpstr>Wingdings</vt:lpstr>
      <vt:lpstr>맑은 고딕</vt:lpstr>
      <vt:lpstr>Arial Black</vt:lpstr>
      <vt:lpstr>Arial</vt:lpstr>
      <vt:lpstr>Franklin Gothic Demi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신병근</cp:lastModifiedBy>
  <cp:revision>40</cp:revision>
  <dcterms:created xsi:type="dcterms:W3CDTF">2019-07-31T07:36:11Z</dcterms:created>
  <dcterms:modified xsi:type="dcterms:W3CDTF">2024-10-17T19:06:02Z</dcterms:modified>
</cp:coreProperties>
</file>

<file path=docProps/thumbnail.jpeg>
</file>